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8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i="0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576 Establecimientos.</a:t>
          </a:r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$1.546.550.000.</a:t>
          </a: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73.5%.</a:t>
          </a: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3.665 Tutores.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$449.750.000.</a:t>
          </a: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44.7%.</a:t>
          </a: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4.264 Personas.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$190.000.000.</a:t>
          </a: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73.5%.</a:t>
          </a: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3.435 Usuarios.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$185.308.437.960.</a:t>
          </a: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74,42%.</a:t>
          </a: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6.086 Hogares - 11.682 Personas.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$1.499.992.881.</a:t>
          </a: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81,89%.</a:t>
          </a: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45CA6F-AB59-42C3-A1E9-1475CACCB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776A2D-E7CE-4130-BAC0-1F0A1F1A9479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</a:p>
      </dgm:t>
    </dgm:pt>
    <dgm:pt modelId="{3C8E7C3C-88DC-4588-8D8A-E9FD1F0BD092}" type="par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DDFDB-FFD7-4103-89D8-0EF2DA8139FE}" type="sibTrans" cxnId="{C837F244-091B-43F6-B970-C506511935C3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EBFFC-2D6B-4ED4-A760-C4F3A6CFBE88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D9DB5-26A1-4007-A556-7E2E94F774BD}" type="par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2EB4B-BBC2-42AE-A28C-4D5427975642}" type="sibTrans" cxnId="{685F0266-F4D6-46B3-921A-502776C1D124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85E80-6B18-4BF2-B2B5-301316E86971}">
      <dgm:prSet phldrT="[Texto]" custT="1"/>
      <dgm:spPr/>
      <dgm:t>
        <a:bodyPr/>
        <a:lstStyle/>
        <a:p>
          <a:r>
            <a:rPr lang="es-CO" sz="15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7454-1C76-446B-9FDA-C90F0CFECEDD}" type="par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E199-C712-479A-BC22-A0F029AD0790}" type="sibTrans" cxnId="{F9FE92EE-AD51-49DD-A376-0A2B4E6CAECB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A6597-26D5-4D5E-AE32-8CD75851D5FF}">
      <dgm:prSet custT="1"/>
      <dgm:spPr/>
      <dgm:t>
        <a:bodyPr/>
        <a:lstStyle/>
        <a:p>
          <a:r>
            <a: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241.872 Personas.</a:t>
          </a:r>
        </a:p>
      </dgm:t>
    </dgm:pt>
    <dgm:pt modelId="{51A867E8-95AC-4F50-999A-94F0588EB1E9}" type="par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1E739-CAF1-4EF9-8DA6-319C461D2560}" type="sibTrans" cxnId="{F8CE6748-E4BE-4A23-9AC7-0B8E4D377877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E890E-9E01-4692-B528-EFDB4E4807DC}">
      <dgm:prSet custT="1"/>
      <dgm:spPr/>
      <dgm:t>
        <a:bodyPr/>
        <a:lstStyle/>
        <a:p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0000"/>
            </a:highlight>
          </a:endParaRPr>
        </a:p>
      </dgm:t>
    </dgm:pt>
    <dgm:pt modelId="{01EEDA64-BF84-4F5B-B128-C91B264BEC25}" type="par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CD0D-3D0A-4EE7-8858-B1E0EE87AD5A}" type="sibTrans" cxnId="{A88C627F-58B9-4841-8C17-45C23756EA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385CF-D516-4A35-BF50-105AB02A3299}">
      <dgm:prSet custT="1"/>
      <dgm:spPr/>
      <dgm:t>
        <a:bodyPr/>
        <a:lstStyle/>
        <a:p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40BC4-E9CF-488C-9BB4-545876A42AC5}" type="par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DD7A-DB20-4861-90AE-85E7DB73BDC3}" type="sibTrans" cxnId="{F222A10A-8B55-4AD7-9E96-02CECEBFC66D}">
      <dgm:prSet/>
      <dgm:spPr/>
      <dgm:t>
        <a:bodyPr/>
        <a:lstStyle/>
        <a:p>
          <a:endParaRPr lang="es-CO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E3A88-F40F-4A32-B6A6-560B8DEE65D7}" type="pres">
      <dgm:prSet presAssocID="{4C45CA6F-AB59-42C3-A1E9-1475CACCBAA0}" presName="linear" presStyleCnt="0">
        <dgm:presLayoutVars>
          <dgm:dir/>
          <dgm:animLvl val="lvl"/>
          <dgm:resizeHandles val="exact"/>
        </dgm:presLayoutVars>
      </dgm:prSet>
      <dgm:spPr/>
    </dgm:pt>
    <dgm:pt modelId="{9749A62C-9038-45B4-883A-8C80A975F82B}" type="pres">
      <dgm:prSet presAssocID="{79776A2D-E7CE-4130-BAC0-1F0A1F1A9479}" presName="parentLin" presStyleCnt="0"/>
      <dgm:spPr/>
    </dgm:pt>
    <dgm:pt modelId="{CAB63B95-E09C-4D0B-A93E-78FC1418167A}" type="pres">
      <dgm:prSet presAssocID="{79776A2D-E7CE-4130-BAC0-1F0A1F1A9479}" presName="parentLeftMargin" presStyleLbl="node1" presStyleIdx="0" presStyleCnt="3"/>
      <dgm:spPr/>
    </dgm:pt>
    <dgm:pt modelId="{4E8059F0-D7D5-4A03-A248-6B9ED7F6F100}" type="pres">
      <dgm:prSet presAssocID="{79776A2D-E7CE-4130-BAC0-1F0A1F1A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C4665-6C76-4B7A-9619-DDB88C0ECB5D}" type="pres">
      <dgm:prSet presAssocID="{79776A2D-E7CE-4130-BAC0-1F0A1F1A9479}" presName="negativeSpace" presStyleCnt="0"/>
      <dgm:spPr/>
    </dgm:pt>
    <dgm:pt modelId="{E7C8100E-B0E8-479B-8234-41F7E102A81B}" type="pres">
      <dgm:prSet presAssocID="{79776A2D-E7CE-4130-BAC0-1F0A1F1A9479}" presName="childText" presStyleLbl="conFgAcc1" presStyleIdx="0" presStyleCnt="3">
        <dgm:presLayoutVars>
          <dgm:bulletEnabled val="1"/>
        </dgm:presLayoutVars>
      </dgm:prSet>
      <dgm:spPr/>
    </dgm:pt>
    <dgm:pt modelId="{20413BEF-2400-4D3F-9975-159BA3287689}" type="pres">
      <dgm:prSet presAssocID="{711DDFDB-FFD7-4103-89D8-0EF2DA8139FE}" presName="spaceBetweenRectangles" presStyleCnt="0"/>
      <dgm:spPr/>
    </dgm:pt>
    <dgm:pt modelId="{7491249E-6264-4AE9-BEEC-80488C1DA906}" type="pres">
      <dgm:prSet presAssocID="{47CEBFFC-2D6B-4ED4-A760-C4F3A6CFBE88}" presName="parentLin" presStyleCnt="0"/>
      <dgm:spPr/>
    </dgm:pt>
    <dgm:pt modelId="{D24EE518-B743-41EA-9602-146C3057480F}" type="pres">
      <dgm:prSet presAssocID="{47CEBFFC-2D6B-4ED4-A760-C4F3A6CFBE88}" presName="parentLeftMargin" presStyleLbl="node1" presStyleIdx="0" presStyleCnt="3"/>
      <dgm:spPr/>
    </dgm:pt>
    <dgm:pt modelId="{DCFF9B19-2D16-4838-A0E6-E3083067D483}" type="pres">
      <dgm:prSet presAssocID="{47CEBFFC-2D6B-4ED4-A760-C4F3A6CFB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CFC57-34C0-4B07-ADB0-935E79788D80}" type="pres">
      <dgm:prSet presAssocID="{47CEBFFC-2D6B-4ED4-A760-C4F3A6CFBE88}" presName="negativeSpace" presStyleCnt="0"/>
      <dgm:spPr/>
    </dgm:pt>
    <dgm:pt modelId="{37042BA4-F60B-44E2-824E-06044CFF4B72}" type="pres">
      <dgm:prSet presAssocID="{47CEBFFC-2D6B-4ED4-A760-C4F3A6CFBE88}" presName="childText" presStyleLbl="conFgAcc1" presStyleIdx="1" presStyleCnt="3">
        <dgm:presLayoutVars>
          <dgm:bulletEnabled val="1"/>
        </dgm:presLayoutVars>
      </dgm:prSet>
      <dgm:spPr/>
    </dgm:pt>
    <dgm:pt modelId="{FB5AA03C-36A2-4926-B9AD-964226192687}" type="pres">
      <dgm:prSet presAssocID="{5802EB4B-BBC2-42AE-A28C-4D5427975642}" presName="spaceBetweenRectangles" presStyleCnt="0"/>
      <dgm:spPr/>
    </dgm:pt>
    <dgm:pt modelId="{8C98689D-E974-4E9A-AA7C-681C0D32B060}" type="pres">
      <dgm:prSet presAssocID="{AB785E80-6B18-4BF2-B2B5-301316E86971}" presName="parentLin" presStyleCnt="0"/>
      <dgm:spPr/>
    </dgm:pt>
    <dgm:pt modelId="{70A01880-0C55-43ED-ABE6-ECD351C0D044}" type="pres">
      <dgm:prSet presAssocID="{AB785E80-6B18-4BF2-B2B5-301316E86971}" presName="parentLeftMargin" presStyleLbl="node1" presStyleIdx="1" presStyleCnt="3"/>
      <dgm:spPr/>
    </dgm:pt>
    <dgm:pt modelId="{C8B2B4C6-B127-4971-9D26-2A726FF07043}" type="pres">
      <dgm:prSet presAssocID="{AB785E80-6B18-4BF2-B2B5-301316E869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7F655A-0748-4EE3-9829-2ACFE4D5F337}" type="pres">
      <dgm:prSet presAssocID="{AB785E80-6B18-4BF2-B2B5-301316E86971}" presName="negativeSpace" presStyleCnt="0"/>
      <dgm:spPr/>
    </dgm:pt>
    <dgm:pt modelId="{A23BD7C7-6C7E-43FB-B5FA-B47A7457B705}" type="pres">
      <dgm:prSet presAssocID="{AB785E80-6B18-4BF2-B2B5-301316E869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2A10A-8B55-4AD7-9E96-02CECEBFC66D}" srcId="{AB785E80-6B18-4BF2-B2B5-301316E86971}" destId="{C3C385CF-D516-4A35-BF50-105AB02A3299}" srcOrd="0" destOrd="0" parTransId="{B2C40BC4-E9CF-488C-9BB4-545876A42AC5}" sibTransId="{0FC7DD7A-DB20-4861-90AE-85E7DB73BDC3}"/>
    <dgm:cxn modelId="{1C063915-8E38-407F-A695-10E462231EB0}" type="presOf" srcId="{C3C385CF-D516-4A35-BF50-105AB02A3299}" destId="{A23BD7C7-6C7E-43FB-B5FA-B47A7457B705}" srcOrd="0" destOrd="0" presId="urn:microsoft.com/office/officeart/2005/8/layout/list1"/>
    <dgm:cxn modelId="{C837F244-091B-43F6-B970-C506511935C3}" srcId="{4C45CA6F-AB59-42C3-A1E9-1475CACCBAA0}" destId="{79776A2D-E7CE-4130-BAC0-1F0A1F1A9479}" srcOrd="0" destOrd="0" parTransId="{3C8E7C3C-88DC-4588-8D8A-E9FD1F0BD092}" sibTransId="{711DDFDB-FFD7-4103-89D8-0EF2DA8139FE}"/>
    <dgm:cxn modelId="{685F0266-F4D6-46B3-921A-502776C1D124}" srcId="{4C45CA6F-AB59-42C3-A1E9-1475CACCBAA0}" destId="{47CEBFFC-2D6B-4ED4-A760-C4F3A6CFBE88}" srcOrd="1" destOrd="0" parTransId="{C36D9DB5-26A1-4007-A556-7E2E94F774BD}" sibTransId="{5802EB4B-BBC2-42AE-A28C-4D5427975642}"/>
    <dgm:cxn modelId="{F8CE6748-E4BE-4A23-9AC7-0B8E4D377877}" srcId="{79776A2D-E7CE-4130-BAC0-1F0A1F1A9479}" destId="{77DA6597-26D5-4D5E-AE32-8CD75851D5FF}" srcOrd="0" destOrd="0" parTransId="{51A867E8-95AC-4F50-999A-94F0588EB1E9}" sibTransId="{37D1E739-CAF1-4EF9-8DA6-319C461D2560}"/>
    <dgm:cxn modelId="{8E2D5E70-6688-4400-9F72-6CBE4D7782CA}" type="presOf" srcId="{584E890E-9E01-4692-B528-EFDB4E4807DC}" destId="{37042BA4-F60B-44E2-824E-06044CFF4B72}" srcOrd="0" destOrd="0" presId="urn:microsoft.com/office/officeart/2005/8/layout/list1"/>
    <dgm:cxn modelId="{12A38D59-6667-4934-BB58-EED50696D4C6}" type="presOf" srcId="{79776A2D-E7CE-4130-BAC0-1F0A1F1A9479}" destId="{4E8059F0-D7D5-4A03-A248-6B9ED7F6F100}" srcOrd="1" destOrd="0" presId="urn:microsoft.com/office/officeart/2005/8/layout/list1"/>
    <dgm:cxn modelId="{9B08417A-EDDC-4693-800E-88D2529586F1}" type="presOf" srcId="{47CEBFFC-2D6B-4ED4-A760-C4F3A6CFBE88}" destId="{D24EE518-B743-41EA-9602-146C3057480F}" srcOrd="0" destOrd="0" presId="urn:microsoft.com/office/officeart/2005/8/layout/list1"/>
    <dgm:cxn modelId="{A88C627F-58B9-4841-8C17-45C23756EA6D}" srcId="{47CEBFFC-2D6B-4ED4-A760-C4F3A6CFBE88}" destId="{584E890E-9E01-4692-B528-EFDB4E4807DC}" srcOrd="0" destOrd="0" parTransId="{01EEDA64-BF84-4F5B-B128-C91B264BEC25}" sibTransId="{E049CD0D-3D0A-4EE7-8858-B1E0EE87AD5A}"/>
    <dgm:cxn modelId="{1CF5AFB3-24F0-43E3-89B6-28A80DD4F277}" type="presOf" srcId="{AB785E80-6B18-4BF2-B2B5-301316E86971}" destId="{C8B2B4C6-B127-4971-9D26-2A726FF07043}" srcOrd="1" destOrd="0" presId="urn:microsoft.com/office/officeart/2005/8/layout/list1"/>
    <dgm:cxn modelId="{CAE90CC7-187B-491A-B58D-9EB75452676B}" type="presOf" srcId="{77DA6597-26D5-4D5E-AE32-8CD75851D5FF}" destId="{E7C8100E-B0E8-479B-8234-41F7E102A81B}" srcOrd="0" destOrd="0" presId="urn:microsoft.com/office/officeart/2005/8/layout/list1"/>
    <dgm:cxn modelId="{D8C1D8CE-B7DB-4B0A-B941-326A068458DC}" type="presOf" srcId="{47CEBFFC-2D6B-4ED4-A760-C4F3A6CFBE88}" destId="{DCFF9B19-2D16-4838-A0E6-E3083067D483}" srcOrd="1" destOrd="0" presId="urn:microsoft.com/office/officeart/2005/8/layout/list1"/>
    <dgm:cxn modelId="{A80FDED1-F449-404F-9901-F884FC3C9ADB}" type="presOf" srcId="{79776A2D-E7CE-4130-BAC0-1F0A1F1A9479}" destId="{CAB63B95-E09C-4D0B-A93E-78FC1418167A}" srcOrd="0" destOrd="0" presId="urn:microsoft.com/office/officeart/2005/8/layout/list1"/>
    <dgm:cxn modelId="{AEC871D5-9C6E-443A-8E91-364757881AD9}" type="presOf" srcId="{4C45CA6F-AB59-42C3-A1E9-1475CACCBAA0}" destId="{312E3A88-F40F-4A32-B6A6-560B8DEE65D7}" srcOrd="0" destOrd="0" presId="urn:microsoft.com/office/officeart/2005/8/layout/list1"/>
    <dgm:cxn modelId="{F911C9D7-15F0-4DDC-9840-6F3B30BC38B4}" type="presOf" srcId="{AB785E80-6B18-4BF2-B2B5-301316E86971}" destId="{70A01880-0C55-43ED-ABE6-ECD351C0D044}" srcOrd="0" destOrd="0" presId="urn:microsoft.com/office/officeart/2005/8/layout/list1"/>
    <dgm:cxn modelId="{F9FE92EE-AD51-49DD-A376-0A2B4E6CAECB}" srcId="{4C45CA6F-AB59-42C3-A1E9-1475CACCBAA0}" destId="{AB785E80-6B18-4BF2-B2B5-301316E86971}" srcOrd="2" destOrd="0" parTransId="{B8E67454-1C76-446B-9FDA-C90F0CFECEDD}" sibTransId="{9949E199-C712-479A-BC22-A0F029AD0790}"/>
    <dgm:cxn modelId="{13C9EA89-A7C6-483A-9C77-F6B1679FEDB5}" type="presParOf" srcId="{312E3A88-F40F-4A32-B6A6-560B8DEE65D7}" destId="{9749A62C-9038-45B4-883A-8C80A975F82B}" srcOrd="0" destOrd="0" presId="urn:microsoft.com/office/officeart/2005/8/layout/list1"/>
    <dgm:cxn modelId="{29FA45CE-980F-4E05-8AF8-1C678C69410E}" type="presParOf" srcId="{9749A62C-9038-45B4-883A-8C80A975F82B}" destId="{CAB63B95-E09C-4D0B-A93E-78FC1418167A}" srcOrd="0" destOrd="0" presId="urn:microsoft.com/office/officeart/2005/8/layout/list1"/>
    <dgm:cxn modelId="{11057825-EC03-4D7F-BBE6-AC81939AB682}" type="presParOf" srcId="{9749A62C-9038-45B4-883A-8C80A975F82B}" destId="{4E8059F0-D7D5-4A03-A248-6B9ED7F6F100}" srcOrd="1" destOrd="0" presId="urn:microsoft.com/office/officeart/2005/8/layout/list1"/>
    <dgm:cxn modelId="{6EB7DAE8-4ABB-4C44-B00F-50EF6D6F35DB}" type="presParOf" srcId="{312E3A88-F40F-4A32-B6A6-560B8DEE65D7}" destId="{E4BC4665-6C76-4B7A-9619-DDB88C0ECB5D}" srcOrd="1" destOrd="0" presId="urn:microsoft.com/office/officeart/2005/8/layout/list1"/>
    <dgm:cxn modelId="{FF49398A-2B85-4B27-838A-F91385D35CBA}" type="presParOf" srcId="{312E3A88-F40F-4A32-B6A6-560B8DEE65D7}" destId="{E7C8100E-B0E8-479B-8234-41F7E102A81B}" srcOrd="2" destOrd="0" presId="urn:microsoft.com/office/officeart/2005/8/layout/list1"/>
    <dgm:cxn modelId="{3C67BF37-81F0-43AF-8A14-DE12EF97D7FF}" type="presParOf" srcId="{312E3A88-F40F-4A32-B6A6-560B8DEE65D7}" destId="{20413BEF-2400-4D3F-9975-159BA3287689}" srcOrd="3" destOrd="0" presId="urn:microsoft.com/office/officeart/2005/8/layout/list1"/>
    <dgm:cxn modelId="{19E744BF-ECBD-49C1-8C8B-0341541FE0F4}" type="presParOf" srcId="{312E3A88-F40F-4A32-B6A6-560B8DEE65D7}" destId="{7491249E-6264-4AE9-BEEC-80488C1DA906}" srcOrd="4" destOrd="0" presId="urn:microsoft.com/office/officeart/2005/8/layout/list1"/>
    <dgm:cxn modelId="{DD67375C-E7DD-4140-A977-ED9FD794576E}" type="presParOf" srcId="{7491249E-6264-4AE9-BEEC-80488C1DA906}" destId="{D24EE518-B743-41EA-9602-146C3057480F}" srcOrd="0" destOrd="0" presId="urn:microsoft.com/office/officeart/2005/8/layout/list1"/>
    <dgm:cxn modelId="{4C250DD1-AD45-468F-987C-A2EFC5C0A61E}" type="presParOf" srcId="{7491249E-6264-4AE9-BEEC-80488C1DA906}" destId="{DCFF9B19-2D16-4838-A0E6-E3083067D483}" srcOrd="1" destOrd="0" presId="urn:microsoft.com/office/officeart/2005/8/layout/list1"/>
    <dgm:cxn modelId="{DE69CC58-34A9-4338-A921-5379C84BA7EB}" type="presParOf" srcId="{312E3A88-F40F-4A32-B6A6-560B8DEE65D7}" destId="{45ECFC57-34C0-4B07-ADB0-935E79788D80}" srcOrd="5" destOrd="0" presId="urn:microsoft.com/office/officeart/2005/8/layout/list1"/>
    <dgm:cxn modelId="{8233B6D3-4A2E-498E-BB3E-03A0CDD03859}" type="presParOf" srcId="{312E3A88-F40F-4A32-B6A6-560B8DEE65D7}" destId="{37042BA4-F60B-44E2-824E-06044CFF4B72}" srcOrd="6" destOrd="0" presId="urn:microsoft.com/office/officeart/2005/8/layout/list1"/>
    <dgm:cxn modelId="{D05C25E4-8C1E-4CD0-873B-129F20A6F2F2}" type="presParOf" srcId="{312E3A88-F40F-4A32-B6A6-560B8DEE65D7}" destId="{FB5AA03C-36A2-4926-B9AD-964226192687}" srcOrd="7" destOrd="0" presId="urn:microsoft.com/office/officeart/2005/8/layout/list1"/>
    <dgm:cxn modelId="{2FF97D2F-9BCE-44F6-B694-200C8D3FD523}" type="presParOf" srcId="{312E3A88-F40F-4A32-B6A6-560B8DEE65D7}" destId="{8C98689D-E974-4E9A-AA7C-681C0D32B060}" srcOrd="8" destOrd="0" presId="urn:microsoft.com/office/officeart/2005/8/layout/list1"/>
    <dgm:cxn modelId="{5F09375F-73AF-4664-B70E-B908189E15BF}" type="presParOf" srcId="{8C98689D-E974-4E9A-AA7C-681C0D32B060}" destId="{70A01880-0C55-43ED-ABE6-ECD351C0D044}" srcOrd="0" destOrd="0" presId="urn:microsoft.com/office/officeart/2005/8/layout/list1"/>
    <dgm:cxn modelId="{0BB40DE6-365F-467E-B511-1F2980B1D021}" type="presParOf" srcId="{8C98689D-E974-4E9A-AA7C-681C0D32B060}" destId="{C8B2B4C6-B127-4971-9D26-2A726FF07043}" srcOrd="1" destOrd="0" presId="urn:microsoft.com/office/officeart/2005/8/layout/list1"/>
    <dgm:cxn modelId="{0A3CD619-FAE2-45EC-896E-A54C64559255}" type="presParOf" srcId="{312E3A88-F40F-4A32-B6A6-560B8DEE65D7}" destId="{107F655A-0748-4EE3-9829-2ACFE4D5F337}" srcOrd="9" destOrd="0" presId="urn:microsoft.com/office/officeart/2005/8/layout/list1"/>
    <dgm:cxn modelId="{71817266-0002-425A-9EC8-97E6BAB77F33}" type="presParOf" srcId="{312E3A88-F40F-4A32-B6A6-560B8DEE65D7}" destId="{A23BD7C7-6C7E-43FB-B5FA-B47A7457B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05307"/>
          <a:ext cx="2027584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576 Establecimientos.</a:t>
          </a:r>
          <a:endParaRPr lang="es-CO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5307"/>
        <a:ext cx="2027584" cy="1063125"/>
      </dsp:txXfrm>
    </dsp:sp>
    <dsp:sp modelId="{4E8059F0-D7D5-4A03-A248-6B9ED7F6F100}">
      <dsp:nvSpPr>
        <dsp:cNvPr id="0" name=""/>
        <dsp:cNvSpPr/>
      </dsp:nvSpPr>
      <dsp:spPr>
        <a:xfrm>
          <a:off x="101379" y="36307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72333"/>
        <a:ext cx="1347256" cy="665948"/>
      </dsp:txXfrm>
    </dsp:sp>
    <dsp:sp modelId="{37042BA4-F60B-44E2-824E-06044CFF4B72}">
      <dsp:nvSpPr>
        <dsp:cNvPr id="0" name=""/>
        <dsp:cNvSpPr/>
      </dsp:nvSpPr>
      <dsp:spPr>
        <a:xfrm>
          <a:off x="0" y="1972432"/>
          <a:ext cx="2027584" cy="846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$1.546.550.000.</a:t>
          </a:r>
        </a:p>
      </dsp:txBody>
      <dsp:txXfrm>
        <a:off x="0" y="1972432"/>
        <a:ext cx="2027584" cy="846562"/>
      </dsp:txXfrm>
    </dsp:sp>
    <dsp:sp modelId="{DCFF9B19-2D16-4838-A0E6-E3083067D483}">
      <dsp:nvSpPr>
        <dsp:cNvPr id="0" name=""/>
        <dsp:cNvSpPr/>
      </dsp:nvSpPr>
      <dsp:spPr>
        <a:xfrm>
          <a:off x="101379" y="1603432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1639458"/>
        <a:ext cx="1347256" cy="665948"/>
      </dsp:txXfrm>
    </dsp:sp>
    <dsp:sp modelId="{A23BD7C7-6C7E-43FB-B5FA-B47A7457B705}">
      <dsp:nvSpPr>
        <dsp:cNvPr id="0" name=""/>
        <dsp:cNvSpPr/>
      </dsp:nvSpPr>
      <dsp:spPr>
        <a:xfrm>
          <a:off x="0" y="3322994"/>
          <a:ext cx="2027584" cy="846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73.5%.</a:t>
          </a:r>
        </a:p>
      </dsp:txBody>
      <dsp:txXfrm>
        <a:off x="0" y="3322994"/>
        <a:ext cx="2027584" cy="846562"/>
      </dsp:txXfrm>
    </dsp:sp>
    <dsp:sp modelId="{C8B2B4C6-B127-4971-9D26-2A726FF07043}">
      <dsp:nvSpPr>
        <dsp:cNvPr id="0" name=""/>
        <dsp:cNvSpPr/>
      </dsp:nvSpPr>
      <dsp:spPr>
        <a:xfrm>
          <a:off x="101379" y="2953994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2990020"/>
        <a:ext cx="134725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1833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3.665 Tutores.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8334"/>
        <a:ext cx="2027584" cy="893025"/>
      </dsp:txXfrm>
    </dsp:sp>
    <dsp:sp modelId="{4E8059F0-D7D5-4A03-A248-6B9ED7F6F100}">
      <dsp:nvSpPr>
        <dsp:cNvPr id="0" name=""/>
        <dsp:cNvSpPr/>
      </dsp:nvSpPr>
      <dsp:spPr>
        <a:xfrm>
          <a:off x="101379" y="1981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58722"/>
        <a:ext cx="1341492" cy="719224"/>
      </dsp:txXfrm>
    </dsp:sp>
    <dsp:sp modelId="{37042BA4-F60B-44E2-824E-06044CFF4B72}">
      <dsp:nvSpPr>
        <dsp:cNvPr id="0" name=""/>
        <dsp:cNvSpPr/>
      </dsp:nvSpPr>
      <dsp:spPr>
        <a:xfrm>
          <a:off x="0" y="1855679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$449.750.000.</a:t>
          </a:r>
        </a:p>
      </dsp:txBody>
      <dsp:txXfrm>
        <a:off x="0" y="1855679"/>
        <a:ext cx="2027584" cy="893025"/>
      </dsp:txXfrm>
    </dsp:sp>
    <dsp:sp modelId="{DCFF9B19-2D16-4838-A0E6-E3083067D483}">
      <dsp:nvSpPr>
        <dsp:cNvPr id="0" name=""/>
        <dsp:cNvSpPr/>
      </dsp:nvSpPr>
      <dsp:spPr>
        <a:xfrm>
          <a:off x="101379" y="1457159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1496067"/>
        <a:ext cx="1341492" cy="719224"/>
      </dsp:txXfrm>
    </dsp:sp>
    <dsp:sp modelId="{A23BD7C7-6C7E-43FB-B5FA-B47A7457B705}">
      <dsp:nvSpPr>
        <dsp:cNvPr id="0" name=""/>
        <dsp:cNvSpPr/>
      </dsp:nvSpPr>
      <dsp:spPr>
        <a:xfrm>
          <a:off x="0" y="329302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44.7%.</a:t>
          </a:r>
        </a:p>
      </dsp:txBody>
      <dsp:txXfrm>
        <a:off x="0" y="3293024"/>
        <a:ext cx="2027584" cy="893025"/>
      </dsp:txXfrm>
    </dsp:sp>
    <dsp:sp modelId="{C8B2B4C6-B127-4971-9D26-2A726FF07043}">
      <dsp:nvSpPr>
        <dsp:cNvPr id="0" name=""/>
        <dsp:cNvSpPr/>
      </dsp:nvSpPr>
      <dsp:spPr>
        <a:xfrm>
          <a:off x="101379" y="289450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2933412"/>
        <a:ext cx="1341492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1833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4.264 Personas.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8334"/>
        <a:ext cx="2027584" cy="893025"/>
      </dsp:txXfrm>
    </dsp:sp>
    <dsp:sp modelId="{4E8059F0-D7D5-4A03-A248-6B9ED7F6F100}">
      <dsp:nvSpPr>
        <dsp:cNvPr id="0" name=""/>
        <dsp:cNvSpPr/>
      </dsp:nvSpPr>
      <dsp:spPr>
        <a:xfrm>
          <a:off x="101379" y="1981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58722"/>
        <a:ext cx="1341492" cy="719224"/>
      </dsp:txXfrm>
    </dsp:sp>
    <dsp:sp modelId="{37042BA4-F60B-44E2-824E-06044CFF4B72}">
      <dsp:nvSpPr>
        <dsp:cNvPr id="0" name=""/>
        <dsp:cNvSpPr/>
      </dsp:nvSpPr>
      <dsp:spPr>
        <a:xfrm>
          <a:off x="0" y="1855679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$190.000.000.</a:t>
          </a:r>
        </a:p>
      </dsp:txBody>
      <dsp:txXfrm>
        <a:off x="0" y="1855679"/>
        <a:ext cx="2027584" cy="893025"/>
      </dsp:txXfrm>
    </dsp:sp>
    <dsp:sp modelId="{DCFF9B19-2D16-4838-A0E6-E3083067D483}">
      <dsp:nvSpPr>
        <dsp:cNvPr id="0" name=""/>
        <dsp:cNvSpPr/>
      </dsp:nvSpPr>
      <dsp:spPr>
        <a:xfrm>
          <a:off x="101379" y="1457159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1496067"/>
        <a:ext cx="1341492" cy="719224"/>
      </dsp:txXfrm>
    </dsp:sp>
    <dsp:sp modelId="{A23BD7C7-6C7E-43FB-B5FA-B47A7457B705}">
      <dsp:nvSpPr>
        <dsp:cNvPr id="0" name=""/>
        <dsp:cNvSpPr/>
      </dsp:nvSpPr>
      <dsp:spPr>
        <a:xfrm>
          <a:off x="0" y="329302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73.5%.</a:t>
          </a:r>
        </a:p>
      </dsp:txBody>
      <dsp:txXfrm>
        <a:off x="0" y="3293024"/>
        <a:ext cx="2027584" cy="893025"/>
      </dsp:txXfrm>
    </dsp:sp>
    <dsp:sp modelId="{C8B2B4C6-B127-4971-9D26-2A726FF07043}">
      <dsp:nvSpPr>
        <dsp:cNvPr id="0" name=""/>
        <dsp:cNvSpPr/>
      </dsp:nvSpPr>
      <dsp:spPr>
        <a:xfrm>
          <a:off x="101379" y="289450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2933412"/>
        <a:ext cx="1341492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1833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3.435 Usuarios.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8334"/>
        <a:ext cx="2027584" cy="893025"/>
      </dsp:txXfrm>
    </dsp:sp>
    <dsp:sp modelId="{4E8059F0-D7D5-4A03-A248-6B9ED7F6F100}">
      <dsp:nvSpPr>
        <dsp:cNvPr id="0" name=""/>
        <dsp:cNvSpPr/>
      </dsp:nvSpPr>
      <dsp:spPr>
        <a:xfrm>
          <a:off x="101379" y="1981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58722"/>
        <a:ext cx="1341492" cy="719224"/>
      </dsp:txXfrm>
    </dsp:sp>
    <dsp:sp modelId="{37042BA4-F60B-44E2-824E-06044CFF4B72}">
      <dsp:nvSpPr>
        <dsp:cNvPr id="0" name=""/>
        <dsp:cNvSpPr/>
      </dsp:nvSpPr>
      <dsp:spPr>
        <a:xfrm>
          <a:off x="0" y="1855679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$185.308.437.960.</a:t>
          </a:r>
        </a:p>
      </dsp:txBody>
      <dsp:txXfrm>
        <a:off x="0" y="1855679"/>
        <a:ext cx="2027584" cy="893025"/>
      </dsp:txXfrm>
    </dsp:sp>
    <dsp:sp modelId="{DCFF9B19-2D16-4838-A0E6-E3083067D483}">
      <dsp:nvSpPr>
        <dsp:cNvPr id="0" name=""/>
        <dsp:cNvSpPr/>
      </dsp:nvSpPr>
      <dsp:spPr>
        <a:xfrm>
          <a:off x="101379" y="1457159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1496067"/>
        <a:ext cx="1341492" cy="719224"/>
      </dsp:txXfrm>
    </dsp:sp>
    <dsp:sp modelId="{A23BD7C7-6C7E-43FB-B5FA-B47A7457B705}">
      <dsp:nvSpPr>
        <dsp:cNvPr id="0" name=""/>
        <dsp:cNvSpPr/>
      </dsp:nvSpPr>
      <dsp:spPr>
        <a:xfrm>
          <a:off x="0" y="3293024"/>
          <a:ext cx="20275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62356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74,42%.</a:t>
          </a:r>
        </a:p>
      </dsp:txBody>
      <dsp:txXfrm>
        <a:off x="0" y="3293024"/>
        <a:ext cx="2027584" cy="893025"/>
      </dsp:txXfrm>
    </dsp:sp>
    <dsp:sp modelId="{C8B2B4C6-B127-4971-9D26-2A726FF07043}">
      <dsp:nvSpPr>
        <dsp:cNvPr id="0" name=""/>
        <dsp:cNvSpPr/>
      </dsp:nvSpPr>
      <dsp:spPr>
        <a:xfrm>
          <a:off x="101379" y="2894504"/>
          <a:ext cx="14193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87" y="2933412"/>
        <a:ext cx="1341492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05307"/>
          <a:ext cx="2027584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6.086 Hogares - 11.682 Personas.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5307"/>
        <a:ext cx="2027584" cy="1063125"/>
      </dsp:txXfrm>
    </dsp:sp>
    <dsp:sp modelId="{4E8059F0-D7D5-4A03-A248-6B9ED7F6F100}">
      <dsp:nvSpPr>
        <dsp:cNvPr id="0" name=""/>
        <dsp:cNvSpPr/>
      </dsp:nvSpPr>
      <dsp:spPr>
        <a:xfrm>
          <a:off x="101379" y="36307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72333"/>
        <a:ext cx="1347256" cy="665948"/>
      </dsp:txXfrm>
    </dsp:sp>
    <dsp:sp modelId="{37042BA4-F60B-44E2-824E-06044CFF4B72}">
      <dsp:nvSpPr>
        <dsp:cNvPr id="0" name=""/>
        <dsp:cNvSpPr/>
      </dsp:nvSpPr>
      <dsp:spPr>
        <a:xfrm>
          <a:off x="0" y="1972432"/>
          <a:ext cx="2027584" cy="846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$1.499.992.881.</a:t>
          </a:r>
        </a:p>
      </dsp:txBody>
      <dsp:txXfrm>
        <a:off x="0" y="1972432"/>
        <a:ext cx="2027584" cy="846562"/>
      </dsp:txXfrm>
    </dsp:sp>
    <dsp:sp modelId="{DCFF9B19-2D16-4838-A0E6-E3083067D483}">
      <dsp:nvSpPr>
        <dsp:cNvPr id="0" name=""/>
        <dsp:cNvSpPr/>
      </dsp:nvSpPr>
      <dsp:spPr>
        <a:xfrm>
          <a:off x="101379" y="1603432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1639458"/>
        <a:ext cx="1347256" cy="665948"/>
      </dsp:txXfrm>
    </dsp:sp>
    <dsp:sp modelId="{A23BD7C7-6C7E-43FB-B5FA-B47A7457B705}">
      <dsp:nvSpPr>
        <dsp:cNvPr id="0" name=""/>
        <dsp:cNvSpPr/>
      </dsp:nvSpPr>
      <dsp:spPr>
        <a:xfrm>
          <a:off x="0" y="3322994"/>
          <a:ext cx="2027584" cy="846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52070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81,89%.</a:t>
          </a:r>
        </a:p>
      </dsp:txBody>
      <dsp:txXfrm>
        <a:off x="0" y="3322994"/>
        <a:ext cx="2027584" cy="846562"/>
      </dsp:txXfrm>
    </dsp:sp>
    <dsp:sp modelId="{C8B2B4C6-B127-4971-9D26-2A726FF07043}">
      <dsp:nvSpPr>
        <dsp:cNvPr id="0" name=""/>
        <dsp:cNvSpPr/>
      </dsp:nvSpPr>
      <dsp:spPr>
        <a:xfrm>
          <a:off x="101379" y="2953994"/>
          <a:ext cx="141930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05" y="2990020"/>
        <a:ext cx="1347256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00E-B0E8-479B-8234-41F7E102A81B}">
      <dsp:nvSpPr>
        <dsp:cNvPr id="0" name=""/>
        <dsp:cNvSpPr/>
      </dsp:nvSpPr>
      <dsp:spPr>
        <a:xfrm>
          <a:off x="0" y="491031"/>
          <a:ext cx="2027584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62484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241.872 Personas.</a:t>
          </a:r>
        </a:p>
      </dsp:txBody>
      <dsp:txXfrm>
        <a:off x="0" y="491031"/>
        <a:ext cx="2027584" cy="945000"/>
      </dsp:txXfrm>
    </dsp:sp>
    <dsp:sp modelId="{4E8059F0-D7D5-4A03-A248-6B9ED7F6F100}">
      <dsp:nvSpPr>
        <dsp:cNvPr id="0" name=""/>
        <dsp:cNvSpPr/>
      </dsp:nvSpPr>
      <dsp:spPr>
        <a:xfrm>
          <a:off x="101379" y="48231"/>
          <a:ext cx="141930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impactada</a:t>
          </a:r>
        </a:p>
      </dsp:txBody>
      <dsp:txXfrm>
        <a:off x="144610" y="91462"/>
        <a:ext cx="1332846" cy="799138"/>
      </dsp:txXfrm>
    </dsp:sp>
    <dsp:sp modelId="{37042BA4-F60B-44E2-824E-06044CFF4B72}">
      <dsp:nvSpPr>
        <dsp:cNvPr id="0" name=""/>
        <dsp:cNvSpPr/>
      </dsp:nvSpPr>
      <dsp:spPr>
        <a:xfrm>
          <a:off x="0" y="2040832"/>
          <a:ext cx="20275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62484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0000"/>
            </a:highlight>
          </a:endParaRPr>
        </a:p>
      </dsp:txBody>
      <dsp:txXfrm>
        <a:off x="0" y="2040832"/>
        <a:ext cx="2027584" cy="756000"/>
      </dsp:txXfrm>
    </dsp:sp>
    <dsp:sp modelId="{DCFF9B19-2D16-4838-A0E6-E3083067D483}">
      <dsp:nvSpPr>
        <dsp:cNvPr id="0" name=""/>
        <dsp:cNvSpPr/>
      </dsp:nvSpPr>
      <dsp:spPr>
        <a:xfrm>
          <a:off x="101379" y="1598032"/>
          <a:ext cx="141930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($)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610" y="1641263"/>
        <a:ext cx="1332846" cy="799138"/>
      </dsp:txXfrm>
    </dsp:sp>
    <dsp:sp modelId="{A23BD7C7-6C7E-43FB-B5FA-B47A7457B705}">
      <dsp:nvSpPr>
        <dsp:cNvPr id="0" name=""/>
        <dsp:cNvSpPr/>
      </dsp:nvSpPr>
      <dsp:spPr>
        <a:xfrm>
          <a:off x="0" y="3401632"/>
          <a:ext cx="20275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63" tIns="624840" rIns="1573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01632"/>
        <a:ext cx="2027584" cy="756000"/>
      </dsp:txXfrm>
    </dsp:sp>
    <dsp:sp modelId="{C8B2B4C6-B127-4971-9D26-2A726FF07043}">
      <dsp:nvSpPr>
        <dsp:cNvPr id="0" name=""/>
        <dsp:cNvSpPr/>
      </dsp:nvSpPr>
      <dsp:spPr>
        <a:xfrm>
          <a:off x="101379" y="2958832"/>
          <a:ext cx="141930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46" tIns="0" rIns="536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presupuestal (%)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610" y="3002063"/>
        <a:ext cx="133284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3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0607-AC18-4766-8B9E-F8C6398D97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35CD-041D-47FE-9604-78409C58F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8.jpeg"/><Relationship Id="rId7" Type="http://schemas.openxmlformats.org/officeDocument/2006/relationships/diagramData" Target="../diagrams/data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diagramDrawing" Target="../diagrams/drawing6.xml"/><Relationship Id="rId5" Type="http://schemas.openxmlformats.org/officeDocument/2006/relationships/image" Target="../media/image10.jpg"/><Relationship Id="rId10" Type="http://schemas.openxmlformats.org/officeDocument/2006/relationships/diagramColors" Target="../diagrams/colors6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51753"/>
            <a:ext cx="9144000" cy="2387600"/>
          </a:xfrm>
        </p:spPr>
        <p:txBody>
          <a:bodyPr>
            <a:noAutofit/>
          </a:bodyPr>
          <a:lstStyle/>
          <a:p>
            <a:r>
              <a:rPr lang="es-419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Cuentas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444439"/>
            <a:ext cx="9144000" cy="632791"/>
          </a:xfrm>
        </p:spPr>
        <p:txBody>
          <a:bodyPr>
            <a:noAutofit/>
          </a:bodyPr>
          <a:lstStyle/>
          <a:p>
            <a:r>
              <a:rPr lang="es-C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Secretaria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s-C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Salud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40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del Dia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8988" y="2345633"/>
            <a:ext cx="7834023" cy="38578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+mj-lt"/>
              </a:rPr>
              <a:t>•	Palabras de apertura del Secretario de salud 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	Dr. John Jairo </a:t>
            </a:r>
            <a:r>
              <a:rPr lang="es-ES" dirty="0" err="1">
                <a:latin typeface="+mj-lt"/>
              </a:rPr>
              <a:t>Satizabal</a:t>
            </a:r>
            <a:r>
              <a:rPr lang="es-ES" dirty="0">
                <a:latin typeface="+mj-lt"/>
              </a:rPr>
              <a:t> Mena.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Palabras de la secretaria de Participación Comunitaria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	Dra. 	María Esther </a:t>
            </a:r>
            <a:r>
              <a:rPr lang="es-ES" dirty="0" err="1">
                <a:latin typeface="+mj-lt"/>
              </a:rPr>
              <a:t>Güendica</a:t>
            </a:r>
            <a:r>
              <a:rPr lang="es-ES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Exposición de logros relevantes en la gestión 2024 de 	la Secretaría de Salud de Palmira.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Testimonios.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Entrega de formatos de preguntas.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Espacio para preguntas y respuestas.</a:t>
            </a: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•	Recolección de formatos de preguntas.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927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IVC (Inspección, Vigilancia y Control)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695" y="2172533"/>
            <a:ext cx="4381625" cy="4004430"/>
          </a:xfrm>
        </p:spPr>
        <p:txBody>
          <a:bodyPr>
            <a:normAutofit/>
          </a:bodyPr>
          <a:lstStyle/>
          <a:p>
            <a:pPr algn="just"/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Hemos logrado realizar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576 visitas a establecimientos comerciales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verificando las condiciones sanitarias e higiénico-locativas en los establecimientos donde se ofrecen productos y servicios distribuidos en la jurisdicción, hemos impactado las comunas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1,2,3,4,5,6,7,8,9,10,11 y 13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Se realizaron: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2 medidas sanitarias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de seguridad las cuales consistieron en decomiso de productos y clausura temporal total de un establecimiento de preparación de alimentos.</a:t>
            </a:r>
            <a:r>
              <a:rPr lang="es-ES" sz="1800" dirty="0">
                <a:latin typeface="+mj-lt"/>
              </a:rPr>
              <a:t> </a:t>
            </a:r>
            <a:endParaRPr lang="en-US" sz="1800" dirty="0"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65EA7E-0510-65A7-820A-6998DD2E2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4" y="1690688"/>
            <a:ext cx="4823792" cy="448627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A12B1F-FF12-0D8E-EE67-2F042EDF9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41727"/>
              </p:ext>
            </p:extLst>
          </p:nvPr>
        </p:nvGraphicFramePr>
        <p:xfrm>
          <a:off x="5082208" y="2071816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458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Vacunación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Antirabica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374" y="2503357"/>
            <a:ext cx="4369904" cy="3673606"/>
          </a:xfrm>
        </p:spPr>
        <p:txBody>
          <a:bodyPr>
            <a:normAutofit/>
          </a:bodyPr>
          <a:lstStyle/>
          <a:p>
            <a:pPr algn="just"/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Hemos logrado la intervención de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3.665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mascotas vacunadas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que equivalen a un avance global acumulado del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30.5%.</a:t>
            </a:r>
            <a:r>
              <a:rPr lang="es-ES" sz="1800" b="1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Logramos impactar con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6 equipos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de vacunación las comunas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1,2,3,4,5,6 y 13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 El alcance del impacto se relaciona con los tutores beneficiados de los animales.</a:t>
            </a:r>
            <a:endParaRPr lang="en-US" sz="1800" dirty="0">
              <a:latin typeface="+mj-l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B3BA28-813E-0CBF-6E44-B237FF62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4" y="1524000"/>
            <a:ext cx="4744279" cy="465296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719EC2C-434F-1817-A974-839D14E04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875498"/>
              </p:ext>
            </p:extLst>
          </p:nvPr>
        </p:nvGraphicFramePr>
        <p:xfrm>
          <a:off x="5082208" y="2071816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752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296" y="2350376"/>
            <a:ext cx="4554772" cy="3958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Se ha logrado la disminución del intento de suicidio en un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52.7%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en comparación a los casos reportados en el año 202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3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Se ha logrado implementar estrategias intersectoriales en los entornos educativo, hogar, comunitario y laboral con el objetivo de disminuir la incidencia del intento suicida. </a:t>
            </a: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Impactando:</a:t>
            </a:r>
          </a:p>
          <a:p>
            <a:pPr algn="just"/>
            <a:r>
              <a:rPr lang="es-ES" sz="1800" b="1" dirty="0">
                <a:solidFill>
                  <a:srgbClr val="000000"/>
                </a:solidFill>
                <a:latin typeface="+mj-lt"/>
              </a:rPr>
              <a:t>3047 en el entorno Educativo.</a:t>
            </a:r>
          </a:p>
          <a:p>
            <a:pPr algn="just"/>
            <a:r>
              <a:rPr lang="es-ES" sz="1800" b="1" dirty="0">
                <a:solidFill>
                  <a:srgbClr val="000000"/>
                </a:solidFill>
                <a:latin typeface="+mj-lt"/>
              </a:rPr>
              <a:t>735 en el entorno comunitario.</a:t>
            </a:r>
          </a:p>
          <a:p>
            <a:pPr algn="just"/>
            <a:r>
              <a:rPr lang="es-ES" sz="1800" b="1" dirty="0">
                <a:solidFill>
                  <a:srgbClr val="000000"/>
                </a:solidFill>
                <a:latin typeface="+mj-lt"/>
              </a:rPr>
              <a:t>482 personas en el entorno laboral e institucional. </a:t>
            </a:r>
            <a:endParaRPr lang="en-US" sz="1800" b="1" dirty="0">
              <a:latin typeface="+mj-lt"/>
            </a:endParaRPr>
          </a:p>
          <a:p>
            <a:pPr algn="just"/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43FCE6-3EAE-A3D5-2E64-4DEFC491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92" y="1524000"/>
            <a:ext cx="4803912" cy="478479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21041A7-E48E-D39E-CD1E-1093C5F2F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985801"/>
              </p:ext>
            </p:extLst>
          </p:nvPr>
        </p:nvGraphicFramePr>
        <p:xfrm>
          <a:off x="4957638" y="1950578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906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Aseguramiento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052" y="2458387"/>
            <a:ext cx="4528268" cy="3718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Se logra la afiliación de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3.435 usuarios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al régimen subsidiado que no tenían cobertura en el sistema de salud, lo cual representa un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crecimiento del 2,4% de la población asegurada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disminuyendo así el riesgo en salud de la población, obteniendo mayor acceso a niveles mas altos de complejidad en los servicios de salud.</a:t>
            </a:r>
            <a:r>
              <a:rPr lang="es-ES" sz="18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Con esta cobertura garantizamos que la gran mayoría de los palmiranos tengan una EPS la cual responde por sus servicios médicos, eliminando barreras de acceso a la salud. </a:t>
            </a:r>
            <a:endParaRPr lang="en-US" sz="1800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E30AFF-32A2-D4B0-4BC0-CAB24637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4" y="1457739"/>
            <a:ext cx="4784036" cy="471922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A90C676-08C5-7792-0F18-8C13142F3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849580"/>
              </p:ext>
            </p:extLst>
          </p:nvPr>
        </p:nvGraphicFramePr>
        <p:xfrm>
          <a:off x="5082208" y="2071816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015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Intervenciones Colectivas (PIC)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278" y="2981521"/>
            <a:ext cx="4359965" cy="1802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latin typeface="+mj-lt"/>
              </a:rPr>
              <a:t>La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estrategia de Atención Primaria en Salud (APS) ha impactado sectores priorizados por la Secretaria de Salud según la cartografía social, ambiental y económica se ha logrado caracterizar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6.086 Hogares equivalentes a 11.682 personas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s-ES" sz="1800" dirty="0">
                <a:latin typeface="+mj-lt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D6B942-93AD-B0BD-9D7B-A6945B7B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22" y="1428059"/>
            <a:ext cx="5257800" cy="480046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B1CB610-D113-043B-040A-4549F019D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708673"/>
              </p:ext>
            </p:extLst>
          </p:nvPr>
        </p:nvGraphicFramePr>
        <p:xfrm>
          <a:off x="4633290" y="1856673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906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Intervenciones Colectivas (PIC)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445" y="2449985"/>
            <a:ext cx="5712555" cy="37785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b="1" dirty="0">
                <a:solidFill>
                  <a:srgbClr val="000000"/>
                </a:solidFill>
                <a:latin typeface="+mj-lt"/>
              </a:rPr>
              <a:t>L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a estrategia APS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caracterizó la población hacer intervenciones colectivas para la promoción y prevención de la salud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 y buscando:</a:t>
            </a:r>
          </a:p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Enfermedades crónicas, huérfanas o 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terminales.</a:t>
            </a:r>
          </a:p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Cáncer, diabetes, asma, hipertensión arterial o enfermedad cardiaca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Mujeres en estado de gestación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ersonas con discapacidad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+mj-lt"/>
              </a:rPr>
              <a:t>F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amilias con niños, niñas y adolescentes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+mj-lt"/>
              </a:rPr>
              <a:t>F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amilias con adultos mayores o victimas del conflicto armado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situación de vulnerabilidad.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D6B942-93AD-B0BD-9D7B-A6945B7B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8059"/>
            <a:ext cx="5923722" cy="48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Fumigación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184" y="2433186"/>
            <a:ext cx="3832529" cy="37437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latin typeface="+mj-lt"/>
              </a:rPr>
              <a:t>Durante el 2024 se han realizado </a:t>
            </a:r>
            <a:r>
              <a:rPr lang="es-ES" sz="1800" b="1" dirty="0">
                <a:solidFill>
                  <a:srgbClr val="000000"/>
                </a:solidFill>
                <a:latin typeface="+mj-lt"/>
              </a:rPr>
              <a:t>230 intervenciones de fumigación 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en las instituciones educativas, oficinas publicas, centros de eventos para el publico y viviendas priorizadas.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latin typeface="+mj-lt"/>
              </a:rPr>
              <a:t>Las comunas intervenidas han sido </a:t>
            </a:r>
            <a:r>
              <a:rPr lang="es-ES" sz="1800" b="1" dirty="0">
                <a:solidFill>
                  <a:srgbClr val="000000"/>
                </a:solidFill>
                <a:latin typeface="+mj-lt"/>
              </a:rPr>
              <a:t>1, 2, 3, 4, 5, 6, 7, 8, 9, 10, 11, 13 ,16 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beneficiando aproximadamente </a:t>
            </a:r>
            <a:r>
              <a:rPr lang="es-ES" sz="1800" b="1" dirty="0">
                <a:solidFill>
                  <a:srgbClr val="000000"/>
                </a:solidFill>
                <a:latin typeface="+mj-lt"/>
              </a:rPr>
              <a:t>33.489 personas.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latin typeface="+mj-lt"/>
              </a:rPr>
              <a:t>Usando fumigación espacial con la ayuda de UESVALLE en las comunas </a:t>
            </a:r>
            <a:r>
              <a:rPr lang="es-ES" sz="1800" b="1" dirty="0">
                <a:solidFill>
                  <a:srgbClr val="000000"/>
                </a:solidFill>
                <a:latin typeface="+mj-lt"/>
              </a:rPr>
              <a:t>1, 2, 3, 4, 5, 6, 7, 12, 13, 16</a:t>
            </a:r>
            <a:r>
              <a:rPr lang="es-ES" sz="1800" dirty="0">
                <a:solidFill>
                  <a:srgbClr val="000000"/>
                </a:solidFill>
                <a:latin typeface="+mj-lt"/>
              </a:rPr>
              <a:t> haciendo 31 recorridos se han impactado </a:t>
            </a:r>
            <a:r>
              <a:rPr lang="es-ES" sz="1800" b="1" dirty="0">
                <a:solidFill>
                  <a:srgbClr val="000000"/>
                </a:solidFill>
                <a:latin typeface="+mj-lt"/>
              </a:rPr>
              <a:t>208.383 personas.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4069B5A-A4DA-C571-C9C3-3FACDE05A34B}"/>
              </a:ext>
            </a:extLst>
          </p:cNvPr>
          <p:cNvGrpSpPr/>
          <p:nvPr/>
        </p:nvGrpSpPr>
        <p:grpSpPr>
          <a:xfrm>
            <a:off x="6771860" y="1402080"/>
            <a:ext cx="5222019" cy="4774882"/>
            <a:chOff x="0" y="1"/>
            <a:chExt cx="12192001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74A4FFB-473C-65E0-3530-F20BBCD8AB25}"/>
                </a:ext>
              </a:extLst>
            </p:cNvPr>
            <p:cNvGrpSpPr/>
            <p:nvPr/>
          </p:nvGrpSpPr>
          <p:grpSpPr>
            <a:xfrm>
              <a:off x="0" y="1"/>
              <a:ext cx="12192000" cy="6857999"/>
              <a:chOff x="0" y="0"/>
              <a:chExt cx="12192000" cy="6857999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D2BE71C2-A891-E022-3985-94980372F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139314" cy="4604485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341310CF-D392-638C-F01D-D7C04872F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08952"/>
                <a:ext cx="6096000" cy="3249047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8B17810-6CEE-F015-1616-0DD912E46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0"/>
                <a:ext cx="6096000" cy="4206240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9E83E20-F838-B656-D975-423BD7531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2781301"/>
              <a:ext cx="6096000" cy="4076700"/>
            </a:xfrm>
            <a:prstGeom prst="rect">
              <a:avLst/>
            </a:prstGeom>
          </p:spPr>
        </p:pic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6B8C7A3-298E-8CB9-DBDB-0E4CBB55B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253815"/>
              </p:ext>
            </p:extLst>
          </p:nvPr>
        </p:nvGraphicFramePr>
        <p:xfrm>
          <a:off x="4633290" y="1856673"/>
          <a:ext cx="2027584" cy="42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1937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696</Words>
  <Application>Microsoft Office PowerPoint</Application>
  <PresentationFormat>Panorámica</PresentationFormat>
  <Paragraphs>78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Rendición de Cuentas 2024 </vt:lpstr>
      <vt:lpstr>Orden del Dia</vt:lpstr>
      <vt:lpstr>IVC (Inspección, Vigilancia y Control)</vt:lpstr>
      <vt:lpstr>Vacunación Antirabica</vt:lpstr>
      <vt:lpstr>Salud Mental</vt:lpstr>
      <vt:lpstr>Aseguramiento</vt:lpstr>
      <vt:lpstr>Plan de Intervenciones Colectivas (PIC)</vt:lpstr>
      <vt:lpstr>Plan de Intervenciones Colectivas (PIC)</vt:lpstr>
      <vt:lpstr>Fumigación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Juan Cifuentes</cp:lastModifiedBy>
  <cp:revision>56</cp:revision>
  <dcterms:created xsi:type="dcterms:W3CDTF">2024-01-04T02:24:00Z</dcterms:created>
  <dcterms:modified xsi:type="dcterms:W3CDTF">2024-10-23T21:35:06Z</dcterms:modified>
</cp:coreProperties>
</file>