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287000" cy="1828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94128"/>
  </p:normalViewPr>
  <p:slideViewPr>
    <p:cSldViewPr snapToGrid="0">
      <p:cViewPr>
        <p:scale>
          <a:sx n="40" d="100"/>
          <a:sy n="40" d="100"/>
        </p:scale>
        <p:origin x="1758" y="42"/>
      </p:cViewPr>
      <p:guideLst>
        <p:guide orient="horz" pos="57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4919" y="685800"/>
            <a:ext cx="192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855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246135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8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246135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530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2647378"/>
            <a:ext cx="9585600" cy="7298100"/>
          </a:xfrm>
          <a:prstGeom prst="rect">
            <a:avLst/>
          </a:prstGeom>
        </p:spPr>
        <p:txBody>
          <a:bodyPr spcFirstLastPara="1" wrap="square" lIns="176925" tIns="176925" rIns="176925" bIns="176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10076889"/>
            <a:ext cx="9585600" cy="28182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4097689"/>
            <a:ext cx="4500000" cy="121473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4097689"/>
            <a:ext cx="4500000" cy="121473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975467"/>
            <a:ext cx="3159000" cy="2686800"/>
          </a:xfrm>
          <a:prstGeom prst="rect">
            <a:avLst/>
          </a:prstGeom>
        </p:spPr>
        <p:txBody>
          <a:bodyPr spcFirstLastPara="1" wrap="square" lIns="176925" tIns="176925" rIns="176925" bIns="1769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4940800"/>
            <a:ext cx="3159000" cy="113046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1600533"/>
            <a:ext cx="7163700" cy="145452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444"/>
            <a:ext cx="5143500" cy="182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6925" tIns="176925" rIns="176925" bIns="176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4384622"/>
            <a:ext cx="4550700" cy="5270400"/>
          </a:xfrm>
          <a:prstGeom prst="rect">
            <a:avLst/>
          </a:prstGeom>
        </p:spPr>
        <p:txBody>
          <a:bodyPr spcFirstLastPara="1" wrap="square" lIns="176925" tIns="176925" rIns="176925" bIns="176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9966489"/>
            <a:ext cx="4550700" cy="43914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2574489"/>
            <a:ext cx="4316700" cy="131382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600" lvl="2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800" lvl="3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6000" lvl="4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3200" lvl="5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200400" lvl="6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7600" lvl="7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4800" lvl="8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15042044"/>
            <a:ext cx="6748800" cy="21516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3932889"/>
            <a:ext cx="9585600" cy="6981300"/>
          </a:xfrm>
          <a:prstGeom prst="rect">
            <a:avLst/>
          </a:prstGeom>
        </p:spPr>
        <p:txBody>
          <a:bodyPr spcFirstLastPara="1" wrap="square" lIns="176925" tIns="176925" rIns="176925" bIns="176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11207911"/>
            <a:ext cx="9585600" cy="46251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rmAutofit/>
          </a:bodyPr>
          <a:lstStyle>
            <a:lvl1pPr marL="457200" lvl="0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0005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600" lvl="2" indent="-40005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800" lvl="3" indent="-40005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6000" lvl="4" indent="-40005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3200" lvl="5" indent="-40005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200400" lvl="6" indent="-40005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7600" lvl="7" indent="-40005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4800" lvl="8" indent="-40005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925" tIns="176925" rIns="176925" bIns="176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4097689"/>
            <a:ext cx="9585600" cy="12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925" tIns="176925" rIns="176925" bIns="176925" anchor="t" anchorCtr="0">
            <a:norm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marL="914400" lvl="1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2pPr>
            <a:lvl3pPr marL="1371600" lvl="2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3pPr>
            <a:lvl4pPr marL="1828800" lvl="3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4pPr>
            <a:lvl5pPr marL="2286000" lvl="4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5pPr>
            <a:lvl6pPr marL="2743200" lvl="5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6pPr>
            <a:lvl7pPr marL="3200400" lvl="6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7pPr>
            <a:lvl8pPr marL="3657600" lvl="7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8pPr>
            <a:lvl9pPr marL="4114800" lvl="8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925" tIns="176925" rIns="176925" bIns="176925" anchor="ctr" anchorCtr="0">
            <a:norm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almira.gov.co/tercera-cumbre-de-la-libertad-religiosa-en-el-recinto-del-concejo-de-palmira/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hyperlink" Target="https://palmira.gov.co/palmira-se-une-a-la-conmemoracion-del-dia-mundial-contra-la-trata-de-persona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lmira.gov.co/palmira-realizo-el-primer-encuentro-de-organizaciones-que-trabajan-por-la-primera-infancia-infancia-y-adolescencia/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0" Type="http://schemas.openxmlformats.org/officeDocument/2006/relationships/hyperlink" Target="https://palmira.gov.co/continua-ofensiva-contra-la-delincuencia-organizada-en-palmira/" TargetMode="External"/><Relationship Id="rId4" Type="http://schemas.openxmlformats.org/officeDocument/2006/relationships/hyperlink" Target="https://palmira.gov.co/con-el-programa-palmira-me-cuida-la-secretaria-de-salud-llevo-vacunacion-de-felinos-y-caninos-al-barrio-caimitos/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49" r="39"/>
          <a:stretch/>
        </p:blipFill>
        <p:spPr>
          <a:xfrm>
            <a:off x="29687" y="19"/>
            <a:ext cx="10286999" cy="182879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5" name="Google Shape;55;p13"/>
          <p:cNvSpPr txBox="1"/>
          <p:nvPr/>
        </p:nvSpPr>
        <p:spPr>
          <a:xfrm>
            <a:off x="3514405" y="713519"/>
            <a:ext cx="3564312" cy="31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 dirty="0" smtClean="0">
                <a:solidFill>
                  <a:schemeClr val="dk1"/>
                </a:solidFill>
                <a:latin typeface="Gilroy-Medium" panose="00000600000000000000" pitchFamily="2" charset="0"/>
              </a:rPr>
              <a:t>Martes, 29 de Julio 2025</a:t>
            </a:r>
            <a:endParaRPr sz="1600" dirty="0">
              <a:solidFill>
                <a:schemeClr val="dk1"/>
              </a:solidFill>
              <a:latin typeface="Gilroy-Medium" panose="00000600000000000000" pitchFamily="2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917025" y="3017425"/>
            <a:ext cx="1192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 smtClean="0">
                <a:solidFill>
                  <a:srgbClr val="006600"/>
                </a:solidFill>
                <a:latin typeface="Gilroy-ExtraBold" panose="00000900000000000000" pitchFamily="2" charset="0"/>
              </a:rPr>
              <a:t>439</a:t>
            </a:r>
            <a:endParaRPr sz="2900" b="1" dirty="0">
              <a:solidFill>
                <a:srgbClr val="006600"/>
              </a:solidFill>
              <a:latin typeface="Gilroy-ExtraBold" panose="00000900000000000000" pitchFamily="2" charset="0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58350" y="3537575"/>
            <a:ext cx="77703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dk1"/>
                </a:solidFill>
              </a:rPr>
              <a:t>DALE </a:t>
            </a:r>
            <a:r>
              <a:rPr lang="es-419" sz="1300" b="1">
                <a:solidFill>
                  <a:schemeClr val="dk1"/>
                </a:solidFill>
              </a:rPr>
              <a:t>CLICK</a:t>
            </a:r>
            <a:r>
              <a:rPr lang="es-419" sz="1300">
                <a:solidFill>
                  <a:schemeClr val="dk1"/>
                </a:solidFill>
              </a:rPr>
              <a:t> A LAS NOTICIAS MÁS IMPORTANTES DEL DÍA DE LA ALCALDÍA DE PALMIRA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78" name="Google Shape;78;p13"/>
          <p:cNvCxnSpPr/>
          <p:nvPr/>
        </p:nvCxnSpPr>
        <p:spPr>
          <a:xfrm>
            <a:off x="1612550" y="3839525"/>
            <a:ext cx="7074000" cy="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Rectángulo 6">
            <a:hlinkClick r:id="rId4"/>
          </p:cNvPr>
          <p:cNvSpPr/>
          <p:nvPr/>
        </p:nvSpPr>
        <p:spPr>
          <a:xfrm>
            <a:off x="5338273" y="15258622"/>
            <a:ext cx="3841679" cy="65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1" name="Google Shape;10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5967" y="3664364"/>
            <a:ext cx="758326" cy="7867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61;p13"/>
          <p:cNvCxnSpPr>
            <a:cxnSpLocks/>
          </p:cNvCxnSpPr>
          <p:nvPr/>
        </p:nvCxnSpPr>
        <p:spPr>
          <a:xfrm>
            <a:off x="569314" y="9475385"/>
            <a:ext cx="8970221" cy="32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62;p13"/>
          <p:cNvSpPr txBox="1"/>
          <p:nvPr/>
        </p:nvSpPr>
        <p:spPr>
          <a:xfrm>
            <a:off x="875687" y="9607838"/>
            <a:ext cx="8357474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 smtClean="0">
                <a:solidFill>
                  <a:schemeClr val="dk1"/>
                </a:solidFill>
                <a:latin typeface="Gilroy-Regular" panose="00000500000000000000" pitchFamily="2" charset="0"/>
              </a:rPr>
              <a:t>El alcalde Víctor Ramos destacó los avances en la implementación de la política pública del municipio para el sector interreligioso </a:t>
            </a:r>
            <a:endParaRPr sz="1800" dirty="0">
              <a:solidFill>
                <a:schemeClr val="dk1"/>
              </a:solidFill>
              <a:latin typeface="Gilroy-Regular" panose="00000500000000000000" pitchFamily="2" charset="0"/>
            </a:endParaRPr>
          </a:p>
        </p:txBody>
      </p:sp>
      <p:sp>
        <p:nvSpPr>
          <p:cNvPr id="29" name="Google Shape;69;p13">
            <a:extLst>
              <a:ext uri="{FF2B5EF4-FFF2-40B4-BE49-F238E27FC236}">
                <a16:creationId xmlns:a16="http://schemas.microsoft.com/office/drawing/2014/main" xmlns="" id="{D4801AD4-1773-CADD-9DCC-517E6E3BE49C}"/>
              </a:ext>
            </a:extLst>
          </p:cNvPr>
          <p:cNvSpPr txBox="1"/>
          <p:nvPr/>
        </p:nvSpPr>
        <p:spPr>
          <a:xfrm>
            <a:off x="569314" y="9105385"/>
            <a:ext cx="8970221" cy="27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200" b="1" dirty="0" smtClean="0">
                <a:solidFill>
                  <a:schemeClr val="dk1"/>
                </a:solidFill>
                <a:latin typeface="Gilroy-SemiBold" panose="00000700000000000000" pitchFamily="2" charset="0"/>
              </a:rPr>
              <a:t>TERCERA CUMBRE DE LIBERTAD RELIGIOSA EN PALMIRA</a:t>
            </a:r>
            <a:endParaRPr sz="2200" b="1" dirty="0">
              <a:solidFill>
                <a:schemeClr val="dk1"/>
              </a:solidFill>
              <a:latin typeface="Gilroy-SemiBold" panose="00000700000000000000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13199" y="9120941"/>
            <a:ext cx="8432670" cy="1050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4" name="Google Shape;70;p13"/>
          <p:cNvCxnSpPr/>
          <p:nvPr/>
        </p:nvCxnSpPr>
        <p:spPr>
          <a:xfrm>
            <a:off x="569314" y="13744620"/>
            <a:ext cx="2801705" cy="35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71;p13"/>
          <p:cNvSpPr txBox="1"/>
          <p:nvPr/>
        </p:nvSpPr>
        <p:spPr>
          <a:xfrm>
            <a:off x="486590" y="13926157"/>
            <a:ext cx="2908985" cy="60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 smtClean="0">
                <a:solidFill>
                  <a:schemeClr val="dk1"/>
                </a:solidFill>
                <a:latin typeface="Gilroy-Regular" panose="00000500000000000000" pitchFamily="2" charset="0"/>
              </a:rPr>
              <a:t>Oportuna acción de las autoridades permite captura en la Comuna 4</a:t>
            </a:r>
            <a:endParaRPr sz="1600" dirty="0">
              <a:solidFill>
                <a:schemeClr val="dk1"/>
              </a:solidFill>
              <a:latin typeface="Gilroy-Regular" panose="00000500000000000000" pitchFamily="2" charset="0"/>
            </a:endParaRPr>
          </a:p>
        </p:txBody>
      </p:sp>
      <p:sp>
        <p:nvSpPr>
          <p:cNvPr id="36" name="Google Shape;69;p13"/>
          <p:cNvSpPr txBox="1"/>
          <p:nvPr/>
        </p:nvSpPr>
        <p:spPr>
          <a:xfrm>
            <a:off x="486590" y="13337757"/>
            <a:ext cx="3078240" cy="3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000" b="1" dirty="0" smtClean="0">
                <a:solidFill>
                  <a:schemeClr val="dk1"/>
                </a:solidFill>
                <a:latin typeface="Gilroy-SemiBold" panose="00000700000000000000" pitchFamily="2" charset="0"/>
              </a:rPr>
              <a:t>CONTRA DELINCUENCIA</a:t>
            </a:r>
            <a:endParaRPr lang="es-MX" sz="2000" b="1" dirty="0">
              <a:solidFill>
                <a:schemeClr val="dk1"/>
              </a:solidFill>
              <a:latin typeface="Gilroy-SemiBold" panose="00000700000000000000" pitchFamily="2" charset="0"/>
            </a:endParaRPr>
          </a:p>
        </p:txBody>
      </p:sp>
      <p:cxnSp>
        <p:nvCxnSpPr>
          <p:cNvPr id="37" name="Google Shape;70;p13"/>
          <p:cNvCxnSpPr/>
          <p:nvPr/>
        </p:nvCxnSpPr>
        <p:spPr>
          <a:xfrm>
            <a:off x="3724969" y="13746328"/>
            <a:ext cx="2801705" cy="35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70;p13"/>
          <p:cNvCxnSpPr/>
          <p:nvPr/>
        </p:nvCxnSpPr>
        <p:spPr>
          <a:xfrm>
            <a:off x="6876942" y="13746328"/>
            <a:ext cx="2801705" cy="35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71;p13"/>
          <p:cNvSpPr txBox="1"/>
          <p:nvPr/>
        </p:nvSpPr>
        <p:spPr>
          <a:xfrm>
            <a:off x="6828272" y="13926157"/>
            <a:ext cx="2908985" cy="60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 smtClean="0">
                <a:solidFill>
                  <a:schemeClr val="dk1"/>
                </a:solidFill>
                <a:latin typeface="Gilroy-Regular" panose="00000500000000000000" pitchFamily="2" charset="0"/>
              </a:rPr>
              <a:t>Organizaciones que trabajan por la infancia y la adolescencia</a:t>
            </a:r>
            <a:endParaRPr sz="1600" dirty="0">
              <a:solidFill>
                <a:schemeClr val="dk1"/>
              </a:solidFill>
              <a:latin typeface="Gilroy-Regular" panose="00000500000000000000" pitchFamily="2" charset="0"/>
            </a:endParaRPr>
          </a:p>
        </p:txBody>
      </p:sp>
      <p:sp>
        <p:nvSpPr>
          <p:cNvPr id="42" name="Google Shape;69;p13"/>
          <p:cNvSpPr txBox="1"/>
          <p:nvPr/>
        </p:nvSpPr>
        <p:spPr>
          <a:xfrm>
            <a:off x="6809220" y="13332384"/>
            <a:ext cx="3191139" cy="41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000" b="1" dirty="0" smtClean="0">
                <a:solidFill>
                  <a:schemeClr val="dk1"/>
                </a:solidFill>
                <a:latin typeface="Gilroy-SemiBold" panose="00000700000000000000" pitchFamily="2" charset="0"/>
              </a:rPr>
              <a:t>ENCUENTRO INFANCIA</a:t>
            </a:r>
            <a:endParaRPr lang="es-MX" sz="2000" b="1" dirty="0">
              <a:solidFill>
                <a:schemeClr val="dk1"/>
              </a:solidFill>
              <a:latin typeface="Gilroy-SemiBold" panose="00000700000000000000" pitchFamily="2" charset="0"/>
            </a:endParaRPr>
          </a:p>
        </p:txBody>
      </p:sp>
      <p:sp>
        <p:nvSpPr>
          <p:cNvPr id="33" name="Google Shape;71;p13"/>
          <p:cNvSpPr txBox="1"/>
          <p:nvPr/>
        </p:nvSpPr>
        <p:spPr>
          <a:xfrm>
            <a:off x="3677279" y="13928429"/>
            <a:ext cx="2786586" cy="60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 smtClean="0">
                <a:solidFill>
                  <a:schemeClr val="dk1"/>
                </a:solidFill>
                <a:latin typeface="Gilroy-Regular" panose="00000500000000000000" pitchFamily="2" charset="0"/>
              </a:rPr>
              <a:t>Palmira se une a la lucha contra la trata de personas un delito que afecta el país</a:t>
            </a:r>
            <a:endParaRPr sz="1600" dirty="0">
              <a:solidFill>
                <a:schemeClr val="dk1"/>
              </a:solidFill>
              <a:latin typeface="Gilroy-Regular" panose="00000500000000000000" pitchFamily="2" charset="0"/>
            </a:endParaRPr>
          </a:p>
        </p:txBody>
      </p:sp>
      <p:sp>
        <p:nvSpPr>
          <p:cNvPr id="43" name="Google Shape;69;p13"/>
          <p:cNvSpPr txBox="1"/>
          <p:nvPr/>
        </p:nvSpPr>
        <p:spPr>
          <a:xfrm>
            <a:off x="3708810" y="13340029"/>
            <a:ext cx="3078240" cy="3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000" b="1" dirty="0" smtClean="0">
                <a:solidFill>
                  <a:schemeClr val="dk1"/>
                </a:solidFill>
                <a:latin typeface="Gilroy-SemiBold" panose="00000700000000000000" pitchFamily="2" charset="0"/>
              </a:rPr>
              <a:t>CONTRA LA TRATA</a:t>
            </a:r>
            <a:endParaRPr lang="es-MX" sz="2000" b="1" dirty="0">
              <a:solidFill>
                <a:schemeClr val="dk1"/>
              </a:solidFill>
              <a:latin typeface="Gilroy-SemiBold" panose="00000700000000000000" pitchFamily="2" charset="0"/>
            </a:endParaRPr>
          </a:p>
        </p:txBody>
      </p:sp>
      <p:pic>
        <p:nvPicPr>
          <p:cNvPr id="2" name="Imagen 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75" y="10775969"/>
            <a:ext cx="3124911" cy="2343683"/>
          </a:xfrm>
          <a:prstGeom prst="rect">
            <a:avLst/>
          </a:prstGeom>
        </p:spPr>
      </p:pic>
      <p:pic>
        <p:nvPicPr>
          <p:cNvPr id="6" name="Imagen 5">
            <a:hlinkClick r:id="rId8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7"/>
          <a:stretch/>
        </p:blipFill>
        <p:spPr>
          <a:xfrm>
            <a:off x="2693053" y="4625678"/>
            <a:ext cx="6331849" cy="4149185"/>
          </a:xfrm>
          <a:prstGeom prst="rect">
            <a:avLst/>
          </a:prstGeom>
        </p:spPr>
      </p:pic>
      <p:pic>
        <p:nvPicPr>
          <p:cNvPr id="9" name="Imagen 8">
            <a:hlinkClick r:id="rId10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r="3786"/>
          <a:stretch/>
        </p:blipFill>
        <p:spPr>
          <a:xfrm>
            <a:off x="413813" y="10756905"/>
            <a:ext cx="3200401" cy="2343683"/>
          </a:xfrm>
          <a:prstGeom prst="rect">
            <a:avLst/>
          </a:prstGeom>
        </p:spPr>
      </p:pic>
      <p:pic>
        <p:nvPicPr>
          <p:cNvPr id="14" name="Imagen 13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86" y="10756905"/>
            <a:ext cx="2929603" cy="2343683"/>
          </a:xfrm>
          <a:prstGeom prst="rect">
            <a:avLst/>
          </a:prstGeom>
        </p:spPr>
      </p:pic>
      <p:sp>
        <p:nvSpPr>
          <p:cNvPr id="15" name="Rectángulo 14">
            <a:hlinkClick r:id="rId8"/>
          </p:cNvPr>
          <p:cNvSpPr/>
          <p:nvPr/>
        </p:nvSpPr>
        <p:spPr>
          <a:xfrm>
            <a:off x="704850" y="8865944"/>
            <a:ext cx="9191336" cy="132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hlinkClick r:id="rId6"/>
          </p:cNvPr>
          <p:cNvSpPr/>
          <p:nvPr/>
        </p:nvSpPr>
        <p:spPr>
          <a:xfrm>
            <a:off x="6876942" y="13332384"/>
            <a:ext cx="3019244" cy="1488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hlinkClick r:id="rId10"/>
          </p:cNvPr>
          <p:cNvSpPr/>
          <p:nvPr/>
        </p:nvSpPr>
        <p:spPr>
          <a:xfrm>
            <a:off x="486590" y="13340029"/>
            <a:ext cx="2908985" cy="1480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hlinkClick r:id="rId12"/>
          </p:cNvPr>
          <p:cNvSpPr/>
          <p:nvPr/>
        </p:nvSpPr>
        <p:spPr>
          <a:xfrm>
            <a:off x="3677279" y="13340029"/>
            <a:ext cx="2960710" cy="1480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3" y="5040796"/>
            <a:ext cx="1885271" cy="2439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92</Words>
  <Application>Microsoft Office PowerPoint</Application>
  <PresentationFormat>Personalizado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Gilroy-ExtraBold</vt:lpstr>
      <vt:lpstr>Gilroy-Medium</vt:lpstr>
      <vt:lpstr>Gilroy-Regular</vt:lpstr>
      <vt:lpstr>Gilroy-SemiBold</vt:lpstr>
      <vt:lpstr>Simple Light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Aristizabal,Paula Maria</dc:creator>
  <cp:lastModifiedBy>Aristizabal,Paula Maria</cp:lastModifiedBy>
  <cp:revision>84</cp:revision>
  <dcterms:modified xsi:type="dcterms:W3CDTF">2025-08-13T13:23:19Z</dcterms:modified>
</cp:coreProperties>
</file>